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323" r:id="rId5"/>
    <p:sldId id="32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28523-7ED2-4955-8C7B-E5D90E2AD7F9}" v="73" dt="2023-11-27T11:47:59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itri, Raff" userId="7fdca646-864d-4295-89db-b8d838905ed9" providerId="ADAL" clId="{C7528523-7ED2-4955-8C7B-E5D90E2AD7F9}"/>
    <pc:docChg chg="undo custSel addSld delSld modSld">
      <pc:chgData name="Calitri, Raff" userId="7fdca646-864d-4295-89db-b8d838905ed9" providerId="ADAL" clId="{C7528523-7ED2-4955-8C7B-E5D90E2AD7F9}" dt="2023-11-27T11:47:59.133" v="2617"/>
      <pc:docMkLst>
        <pc:docMk/>
      </pc:docMkLst>
      <pc:sldChg chg="addSp delSp modSp mod modAnim modNotesTx">
        <pc:chgData name="Calitri, Raff" userId="7fdca646-864d-4295-89db-b8d838905ed9" providerId="ADAL" clId="{C7528523-7ED2-4955-8C7B-E5D90E2AD7F9}" dt="2023-11-27T11:30:28.957" v="1876" actId="20577"/>
        <pc:sldMkLst>
          <pc:docMk/>
          <pc:sldMk cId="55318755" sldId="323"/>
        </pc:sldMkLst>
        <pc:spChg chg="add del mod">
          <ac:chgData name="Calitri, Raff" userId="7fdca646-864d-4295-89db-b8d838905ed9" providerId="ADAL" clId="{C7528523-7ED2-4955-8C7B-E5D90E2AD7F9}" dt="2023-11-27T10:46:04.575" v="47" actId="478"/>
          <ac:spMkLst>
            <pc:docMk/>
            <pc:sldMk cId="55318755" sldId="323"/>
            <ac:spMk id="2" creationId="{BA1450B0-7874-D277-1E6C-D83A0631BBDD}"/>
          </ac:spMkLst>
        </pc:spChg>
        <pc:spChg chg="add del mod">
          <ac:chgData name="Calitri, Raff" userId="7fdca646-864d-4295-89db-b8d838905ed9" providerId="ADAL" clId="{C7528523-7ED2-4955-8C7B-E5D90E2AD7F9}" dt="2023-11-27T10:46:05.439" v="49" actId="478"/>
          <ac:spMkLst>
            <pc:docMk/>
            <pc:sldMk cId="55318755" sldId="323"/>
            <ac:spMk id="4" creationId="{E6CBF27E-F93F-95CF-8CCD-A3065D6789DA}"/>
          </ac:spMkLst>
        </pc:spChg>
        <pc:picChg chg="mod">
          <ac:chgData name="Calitri, Raff" userId="7fdca646-864d-4295-89db-b8d838905ed9" providerId="ADAL" clId="{C7528523-7ED2-4955-8C7B-E5D90E2AD7F9}" dt="2023-11-27T10:47:28.742" v="53" actId="1076"/>
          <ac:picMkLst>
            <pc:docMk/>
            <pc:sldMk cId="55318755" sldId="323"/>
            <ac:picMk id="5" creationId="{EF265663-53A5-E72A-D362-565FCCF039B7}"/>
          </ac:picMkLst>
        </pc:picChg>
        <pc:picChg chg="mod">
          <ac:chgData name="Calitri, Raff" userId="7fdca646-864d-4295-89db-b8d838905ed9" providerId="ADAL" clId="{C7528523-7ED2-4955-8C7B-E5D90E2AD7F9}" dt="2023-11-27T10:47:55.320" v="55" actId="1076"/>
          <ac:picMkLst>
            <pc:docMk/>
            <pc:sldMk cId="55318755" sldId="323"/>
            <ac:picMk id="9" creationId="{31A1BB66-DB3C-5E7E-A52A-7D44C93156B6}"/>
          </ac:picMkLst>
        </pc:picChg>
      </pc:sldChg>
      <pc:sldChg chg="addSp modSp mod modAnim modNotesTx">
        <pc:chgData name="Calitri, Raff" userId="7fdca646-864d-4295-89db-b8d838905ed9" providerId="ADAL" clId="{C7528523-7ED2-4955-8C7B-E5D90E2AD7F9}" dt="2023-11-27T11:47:59.133" v="2617"/>
        <pc:sldMkLst>
          <pc:docMk/>
          <pc:sldMk cId="348204485" sldId="324"/>
        </pc:sldMkLst>
        <pc:spChg chg="add mod">
          <ac:chgData name="Calitri, Raff" userId="7fdca646-864d-4295-89db-b8d838905ed9" providerId="ADAL" clId="{C7528523-7ED2-4955-8C7B-E5D90E2AD7F9}" dt="2023-11-27T10:56:50.558" v="132" actId="1076"/>
          <ac:spMkLst>
            <pc:docMk/>
            <pc:sldMk cId="348204485" sldId="324"/>
            <ac:spMk id="2" creationId="{32E32058-5E76-AD9A-2D55-19021A4F623C}"/>
          </ac:spMkLst>
        </pc:spChg>
        <pc:spChg chg="add mod">
          <ac:chgData name="Calitri, Raff" userId="7fdca646-864d-4295-89db-b8d838905ed9" providerId="ADAL" clId="{C7528523-7ED2-4955-8C7B-E5D90E2AD7F9}" dt="2023-11-27T10:56:53.402" v="133" actId="1076"/>
          <ac:spMkLst>
            <pc:docMk/>
            <pc:sldMk cId="348204485" sldId="324"/>
            <ac:spMk id="3" creationId="{1CDDBBE1-93C1-A9BC-D694-5E93D75B8964}"/>
          </ac:spMkLst>
        </pc:spChg>
        <pc:spChg chg="add mod">
          <ac:chgData name="Calitri, Raff" userId="7fdca646-864d-4295-89db-b8d838905ed9" providerId="ADAL" clId="{C7528523-7ED2-4955-8C7B-E5D90E2AD7F9}" dt="2023-11-27T10:59:59.591" v="188" actId="1076"/>
          <ac:spMkLst>
            <pc:docMk/>
            <pc:sldMk cId="348204485" sldId="324"/>
            <ac:spMk id="4" creationId="{DEA9C80D-5811-96B8-BC26-F65F1F18CC93}"/>
          </ac:spMkLst>
        </pc:spChg>
        <pc:picChg chg="mod">
          <ac:chgData name="Calitri, Raff" userId="7fdca646-864d-4295-89db-b8d838905ed9" providerId="ADAL" clId="{C7528523-7ED2-4955-8C7B-E5D90E2AD7F9}" dt="2023-11-27T10:55:34.290" v="89" actId="166"/>
          <ac:picMkLst>
            <pc:docMk/>
            <pc:sldMk cId="348204485" sldId="324"/>
            <ac:picMk id="1034" creationId="{06A7B00E-E0A3-F910-3BEE-25B06DC64BD3}"/>
          </ac:picMkLst>
        </pc:picChg>
        <pc:picChg chg="mod">
          <ac:chgData name="Calitri, Raff" userId="7fdca646-864d-4295-89db-b8d838905ed9" providerId="ADAL" clId="{C7528523-7ED2-4955-8C7B-E5D90E2AD7F9}" dt="2023-11-27T10:55:40.521" v="91" actId="1076"/>
          <ac:picMkLst>
            <pc:docMk/>
            <pc:sldMk cId="348204485" sldId="324"/>
            <ac:picMk id="1036" creationId="{C6B273A9-C1E2-48AA-2901-B20B8CBF1D49}"/>
          </ac:picMkLst>
        </pc:picChg>
      </pc:sldChg>
      <pc:sldChg chg="delSp add del setBg delDesignElem">
        <pc:chgData name="Calitri, Raff" userId="7fdca646-864d-4295-89db-b8d838905ed9" providerId="ADAL" clId="{C7528523-7ED2-4955-8C7B-E5D90E2AD7F9}" dt="2023-11-27T10:46:01.206" v="46" actId="47"/>
        <pc:sldMkLst>
          <pc:docMk/>
          <pc:sldMk cId="309366911" sldId="325"/>
        </pc:sldMkLst>
        <pc:spChg chg="del">
          <ac:chgData name="Calitri, Raff" userId="7fdca646-864d-4295-89db-b8d838905ed9" providerId="ADAL" clId="{C7528523-7ED2-4955-8C7B-E5D90E2AD7F9}" dt="2023-11-27T10:45:57.004" v="45"/>
          <ac:spMkLst>
            <pc:docMk/>
            <pc:sldMk cId="309366911" sldId="325"/>
            <ac:spMk id="29" creationId="{F58FB4AA-7058-4218-AE65-3ACD24A41226}"/>
          </ac:spMkLst>
        </pc:spChg>
        <pc:spChg chg="del">
          <ac:chgData name="Calitri, Raff" userId="7fdca646-864d-4295-89db-b8d838905ed9" providerId="ADAL" clId="{C7528523-7ED2-4955-8C7B-E5D90E2AD7F9}" dt="2023-11-27T10:45:57.004" v="45"/>
          <ac:spMkLst>
            <pc:docMk/>
            <pc:sldMk cId="309366911" sldId="325"/>
            <ac:spMk id="31" creationId="{F35BC0E3-6FE4-4491-BA19-C0126066A51B}"/>
          </ac:spMkLst>
        </pc:spChg>
        <pc:spChg chg="del">
          <ac:chgData name="Calitri, Raff" userId="7fdca646-864d-4295-89db-b8d838905ed9" providerId="ADAL" clId="{C7528523-7ED2-4955-8C7B-E5D90E2AD7F9}" dt="2023-11-27T10:45:57.004" v="45"/>
          <ac:spMkLst>
            <pc:docMk/>
            <pc:sldMk cId="309366911" sldId="325"/>
            <ac:spMk id="33" creationId="{DB11BD18-218F-49C7-BE16-82AEA08B237B}"/>
          </ac:spMkLst>
        </pc:spChg>
        <pc:spChg chg="del">
          <ac:chgData name="Calitri, Raff" userId="7fdca646-864d-4295-89db-b8d838905ed9" providerId="ADAL" clId="{C7528523-7ED2-4955-8C7B-E5D90E2AD7F9}" dt="2023-11-27T10:45:57.004" v="45"/>
          <ac:spMkLst>
            <pc:docMk/>
            <pc:sldMk cId="309366911" sldId="325"/>
            <ac:spMk id="37" creationId="{EA996627-3E00-4A50-8640-F4F7D38C556C}"/>
          </ac:spMkLst>
        </pc:spChg>
        <pc:spChg chg="del">
          <ac:chgData name="Calitri, Raff" userId="7fdca646-864d-4295-89db-b8d838905ed9" providerId="ADAL" clId="{C7528523-7ED2-4955-8C7B-E5D90E2AD7F9}" dt="2023-11-27T10:45:57.004" v="45"/>
          <ac:spMkLst>
            <pc:docMk/>
            <pc:sldMk cId="309366911" sldId="325"/>
            <ac:spMk id="45" creationId="{A619555D-3337-4F1A-9AFF-1DA3B921C57C}"/>
          </ac:spMkLst>
        </pc:spChg>
        <pc:spChg chg="del">
          <ac:chgData name="Calitri, Raff" userId="7fdca646-864d-4295-89db-b8d838905ed9" providerId="ADAL" clId="{C7528523-7ED2-4955-8C7B-E5D90E2AD7F9}" dt="2023-11-27T10:45:57.004" v="45"/>
          <ac:spMkLst>
            <pc:docMk/>
            <pc:sldMk cId="309366911" sldId="325"/>
            <ac:spMk id="46" creationId="{CF5E7AE0-415D-4236-B5E6-F2FC68DB94EE}"/>
          </ac:spMkLst>
        </pc:spChg>
        <pc:cxnChg chg="del">
          <ac:chgData name="Calitri, Raff" userId="7fdca646-864d-4295-89db-b8d838905ed9" providerId="ADAL" clId="{C7528523-7ED2-4955-8C7B-E5D90E2AD7F9}" dt="2023-11-27T10:45:57.004" v="45"/>
          <ac:cxnSpMkLst>
            <pc:docMk/>
            <pc:sldMk cId="309366911" sldId="325"/>
            <ac:cxnSpMk id="35" creationId="{A054EDF5-7644-4A95-AB88-057FAB414FEE}"/>
          </ac:cxnSpMkLst>
        </pc:cxnChg>
      </pc:sldChg>
      <pc:sldChg chg="addSp delSp modSp add del mod setBg delDesignElem">
        <pc:chgData name="Calitri, Raff" userId="7fdca646-864d-4295-89db-b8d838905ed9" providerId="ADAL" clId="{C7528523-7ED2-4955-8C7B-E5D90E2AD7F9}" dt="2023-11-27T10:45:51.849" v="43"/>
        <pc:sldMkLst>
          <pc:docMk/>
          <pc:sldMk cId="2455900551" sldId="325"/>
        </pc:sldMkLst>
        <pc:spChg chg="mod">
          <ac:chgData name="Calitri, Raff" userId="7fdca646-864d-4295-89db-b8d838905ed9" providerId="ADAL" clId="{C7528523-7ED2-4955-8C7B-E5D90E2AD7F9}" dt="2023-11-27T10:45:50.987" v="42" actId="1076"/>
          <ac:spMkLst>
            <pc:docMk/>
            <pc:sldMk cId="2455900551" sldId="325"/>
            <ac:spMk id="2" creationId="{BA1450B0-7874-D277-1E6C-D83A0631BBDD}"/>
          </ac:spMkLst>
        </pc:spChg>
        <pc:spChg chg="add del">
          <ac:chgData name="Calitri, Raff" userId="7fdca646-864d-4295-89db-b8d838905ed9" providerId="ADAL" clId="{C7528523-7ED2-4955-8C7B-E5D90E2AD7F9}" dt="2023-11-27T10:45:51.849" v="43"/>
          <ac:spMkLst>
            <pc:docMk/>
            <pc:sldMk cId="2455900551" sldId="325"/>
            <ac:spMk id="29" creationId="{F58FB4AA-7058-4218-AE65-3ACD24A41226}"/>
          </ac:spMkLst>
        </pc:spChg>
        <pc:spChg chg="add del">
          <ac:chgData name="Calitri, Raff" userId="7fdca646-864d-4295-89db-b8d838905ed9" providerId="ADAL" clId="{C7528523-7ED2-4955-8C7B-E5D90E2AD7F9}" dt="2023-11-27T10:45:51.849" v="43"/>
          <ac:spMkLst>
            <pc:docMk/>
            <pc:sldMk cId="2455900551" sldId="325"/>
            <ac:spMk id="31" creationId="{F35BC0E3-6FE4-4491-BA19-C0126066A51B}"/>
          </ac:spMkLst>
        </pc:spChg>
        <pc:spChg chg="add del">
          <ac:chgData name="Calitri, Raff" userId="7fdca646-864d-4295-89db-b8d838905ed9" providerId="ADAL" clId="{C7528523-7ED2-4955-8C7B-E5D90E2AD7F9}" dt="2023-11-27T10:45:51.849" v="43"/>
          <ac:spMkLst>
            <pc:docMk/>
            <pc:sldMk cId="2455900551" sldId="325"/>
            <ac:spMk id="33" creationId="{DB11BD18-218F-49C7-BE16-82AEA08B237B}"/>
          </ac:spMkLst>
        </pc:spChg>
        <pc:spChg chg="add del">
          <ac:chgData name="Calitri, Raff" userId="7fdca646-864d-4295-89db-b8d838905ed9" providerId="ADAL" clId="{C7528523-7ED2-4955-8C7B-E5D90E2AD7F9}" dt="2023-11-27T10:45:51.849" v="43"/>
          <ac:spMkLst>
            <pc:docMk/>
            <pc:sldMk cId="2455900551" sldId="325"/>
            <ac:spMk id="37" creationId="{EA996627-3E00-4A50-8640-F4F7D38C556C}"/>
          </ac:spMkLst>
        </pc:spChg>
        <pc:spChg chg="add del">
          <ac:chgData name="Calitri, Raff" userId="7fdca646-864d-4295-89db-b8d838905ed9" providerId="ADAL" clId="{C7528523-7ED2-4955-8C7B-E5D90E2AD7F9}" dt="2023-11-27T10:45:51.849" v="43"/>
          <ac:spMkLst>
            <pc:docMk/>
            <pc:sldMk cId="2455900551" sldId="325"/>
            <ac:spMk id="45" creationId="{A619555D-3337-4F1A-9AFF-1DA3B921C57C}"/>
          </ac:spMkLst>
        </pc:spChg>
        <pc:spChg chg="add del">
          <ac:chgData name="Calitri, Raff" userId="7fdca646-864d-4295-89db-b8d838905ed9" providerId="ADAL" clId="{C7528523-7ED2-4955-8C7B-E5D90E2AD7F9}" dt="2023-11-27T10:45:51.849" v="43"/>
          <ac:spMkLst>
            <pc:docMk/>
            <pc:sldMk cId="2455900551" sldId="325"/>
            <ac:spMk id="46" creationId="{CF5E7AE0-415D-4236-B5E6-F2FC68DB94EE}"/>
          </ac:spMkLst>
        </pc:spChg>
        <pc:cxnChg chg="add del">
          <ac:chgData name="Calitri, Raff" userId="7fdca646-864d-4295-89db-b8d838905ed9" providerId="ADAL" clId="{C7528523-7ED2-4955-8C7B-E5D90E2AD7F9}" dt="2023-11-27T10:45:51.849" v="43"/>
          <ac:cxnSpMkLst>
            <pc:docMk/>
            <pc:sldMk cId="2455900551" sldId="325"/>
            <ac:cxnSpMk id="35" creationId="{A054EDF5-7644-4A95-AB88-057FAB414FE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8C1B4-2E8B-4FA8-BC1E-D1F75EDD507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03018-F5F8-4A02-88CC-D83B76179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6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4600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823" y="4784242"/>
            <a:ext cx="5448730" cy="3916155"/>
          </a:xfrm>
          <a:prstGeom prst="rect">
            <a:avLst/>
          </a:prstGeom>
        </p:spPr>
        <p:txBody>
          <a:bodyPr lIns="48765" tIns="24382" rIns="48765" bIns="24382"/>
          <a:lstStyle/>
          <a:p>
            <a:endParaRPr lang="en-GB" dirty="0"/>
          </a:p>
          <a:p>
            <a:r>
              <a:rPr lang="en-GB" dirty="0"/>
              <a:t>Willie Hamilton, and his team have created a whole bunch risk assessment tools – which can be used predict cancer risk based on symptom or combination of symptoms.</a:t>
            </a:r>
          </a:p>
          <a:p>
            <a:endParaRPr lang="en-GB" dirty="0"/>
          </a:p>
          <a:p>
            <a:r>
              <a:rPr lang="en-GB" dirty="0"/>
              <a:t>These have been modified so that they can fit into GP computer systems</a:t>
            </a:r>
          </a:p>
          <a:p>
            <a:endParaRPr lang="en-GB" dirty="0"/>
          </a:p>
          <a:p>
            <a:r>
              <a:rPr lang="en-GB" dirty="0"/>
              <a:t>When a patients’ medical record is opened and if they have a 2% or higher risk of cancer the GP will get an alert. They can then explore the possibility of cancer with the patient in the consultation.</a:t>
            </a:r>
          </a:p>
          <a:p>
            <a:endParaRPr lang="en-GB" dirty="0"/>
          </a:p>
          <a:p>
            <a:r>
              <a:rPr lang="en-GB" dirty="0"/>
              <a:t>The theory is that these tools may help us catch cancer sooner.  The </a:t>
            </a:r>
            <a:r>
              <a:rPr lang="en-GB" dirty="0" err="1"/>
              <a:t>eRATs</a:t>
            </a:r>
            <a:r>
              <a:rPr lang="en-GB" dirty="0"/>
              <a:t> have been subjected to a RCT of 440 practices in the UK, half of whom have been given access to the software.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11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4600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823" y="4784242"/>
            <a:ext cx="5448730" cy="3916155"/>
          </a:xfrm>
          <a:prstGeom prst="rect">
            <a:avLst/>
          </a:prstGeom>
        </p:spPr>
        <p:txBody>
          <a:bodyPr lIns="48765" tIns="24382" rIns="48765" bIns="24382"/>
          <a:lstStyle/>
          <a:p>
            <a:r>
              <a:rPr lang="en-GB" dirty="0"/>
              <a:t>ERICA is a complex intervention. To help us understand and contextualise whatever the main trial results might be, we’re conducting a process evaluation. </a:t>
            </a:r>
          </a:p>
          <a:p>
            <a:endParaRPr lang="en-GB" dirty="0"/>
          </a:p>
          <a:p>
            <a:r>
              <a:rPr lang="en-GB" dirty="0"/>
              <a:t>Amongst other things we’ll be taking a close look at GPs behaviour and considering things lie how well they got on with installing the software – barriers and facilitators. </a:t>
            </a:r>
          </a:p>
          <a:p>
            <a:endParaRPr lang="en-GB" dirty="0"/>
          </a:p>
          <a:p>
            <a:r>
              <a:rPr lang="en-GB" dirty="0"/>
              <a:t>We’ll also be looking at their experience of using the tool.</a:t>
            </a:r>
          </a:p>
          <a:p>
            <a:endParaRPr lang="en-GB" dirty="0"/>
          </a:p>
          <a:p>
            <a:r>
              <a:rPr lang="en-GB" dirty="0"/>
              <a:t>Much of this approach is underpinned by the COM-B model of behaviour: So, when we look at these different aspects we’re considering/exploring GPs opportunities, capabilities and motivations for installation and use </a:t>
            </a:r>
          </a:p>
          <a:p>
            <a:r>
              <a:rPr lang="en-GB" dirty="0"/>
              <a:t>(for example, was the training sufficient, were they personally invested in the trial or was it forced upon them by a senior colleague)?</a:t>
            </a:r>
          </a:p>
          <a:p>
            <a:endParaRPr lang="en-GB" dirty="0"/>
          </a:p>
          <a:p>
            <a:r>
              <a:rPr lang="en-GB" dirty="0"/>
              <a:t>We have a PhD that nicely dovetails with the process evaluation. Alex Burns, who is a GP, is supervised by Sarah Dean, myself and a couple of folk. His work is broadly looking at the impact of electronic risk tools on how GPs think about risk and communicate risk information.</a:t>
            </a:r>
          </a:p>
          <a:p>
            <a:endParaRPr lang="en-GB" dirty="0"/>
          </a:p>
          <a:p>
            <a:r>
              <a:rPr lang="en-GB" dirty="0"/>
              <a:t>All these strands of work will add colour to the ERICA trial.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3CE9-2F2B-3D60-59CE-D73E4624A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40DF7-27A0-64EB-76F5-B34A1AE30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E939-3677-6DF6-41FA-B8057106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2B41-44CC-F3DF-DB67-6133CA64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91699-6213-D949-C50E-EC9A53CD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1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D8FE-71B5-5B12-C4E4-E581B198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BB0D-E42F-30B6-0477-E31648778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3275D-9588-7DD2-5233-96C63122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04F93-65BA-21E5-1BF9-411D1258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B2B69-8AB5-8E46-FB15-49613D36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0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AF566-1391-8109-2CCF-498120078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C08AF-1E01-7195-281A-F2D57DCBD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21EA6-ECC3-CDA7-94C5-DF74FA3B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5FC09-F5A1-63FA-6C43-37FEBB21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17CCF-4A9E-4537-92C9-AE3AC94B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78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0"/>
            <a:ext cx="10980263" cy="4771243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CA34-D02A-6238-6231-0FA2A368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1564A-1E4F-88EA-5735-A8C029FDE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DBA7E-219E-AD32-8495-FFB0A8B7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3A70-0CEA-CD79-DDC0-8D9BB7C8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7980A-1861-2E02-5104-49A49D58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2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FA57-EFB3-A751-8B8D-D3CBE7EB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5631D-222C-CFA8-931C-87594AEA8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05D7C-57E5-D2CE-B819-A36DF7D4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2FB7-FB83-911F-F621-DBC873D9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F8CD7-6E58-AD43-357B-E38B2E78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2E6-2681-5095-96BD-9D1635FC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5879A-0141-FD11-904B-2E525B445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E40D2-91F0-10B9-7727-05D172C06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225C0-F303-F752-2853-3616091D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62D23-355D-4F07-E5D3-ECA502DA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31234-5018-0A9C-C056-199FB84D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BEAF-31F8-43AC-4E09-3C67FC8A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88B6A-5FBD-9F6B-7398-81A66C2F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BBFEC-1DD5-6367-0167-BD3D4E2CF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BDDA8-454D-237D-2383-25C1F90C3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E5642-8EDF-B209-0271-D3653B83B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51CDE3-0F39-897A-1FF6-83E2309A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498DC-7E27-7817-4A40-A5F43AE4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13411-3A67-5A3D-5E51-A5B9E44C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6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75CC-A4DE-5EF6-989E-1ED8018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C7EE2-22C7-65DE-C0E7-4D24201E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8299E-9E26-92E1-A62F-CB69C104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F26BF-FF04-DAA1-EB72-C35E5A78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98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E997C-626B-4C6B-F735-596D13C1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24263-506C-AFA3-4E36-A583E75A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9D91-23EA-D20F-C8F1-6D8F3FB7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9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98E9-3A40-2B27-FBF4-1CAE75ED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CE34B-15CD-9040-9A2B-058B51B21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EDBF7-0A34-9D44-38E1-3EE8C1EC1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97037-0DA1-CDAE-625C-9AFBB951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195F7-9617-D611-94F7-AA3786E7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55850-C7FC-C015-5CE0-4400F95F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3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7F0F-D501-18F3-A9E0-D3670152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17D77-D5D0-27A0-2EC5-D81A9DE3B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A0F80-35DB-C7D8-4F5D-62083542D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FACAD-21DA-0429-B863-18110FBA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802F0-2964-CA62-4144-85B5D62F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C8120-8182-51B8-897A-246E86CF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8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04C66-214F-12E5-FDC5-8CAA0486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98ECE-8C12-F4C5-0F34-8836A6F8A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3108D-27E7-99D2-B645-B86F72816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0514-95C6-4DD1-B8F6-5C78A2D67434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B0AC-ED24-E328-D4BF-E16883A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2FE13-85ED-40A6-8690-A681A5B1A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03703-E117-4202-88C2-F1FFAF0E2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9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58FB4AA-7058-4218-AE65-3ACD24A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34AA451-9C93-DA1E-4AC8-B6245410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90" y="1894829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Adding </a:t>
            </a:r>
            <a:r>
              <a:rPr lang="en-US" sz="51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colour</a:t>
            </a:r>
            <a:r>
              <a:rPr lang="en-US" sz="5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to the ERICA trial through process evaluation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35BC0E3-6FE4-4491-BA19-C0126066A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B11BD18-218F-49C7-BE16-82AEA08B2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1453" y="-4098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9686A-9299-2673-DCA6-AC43BF73E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7" r="1874" b="5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</p:spPr>
      </p:pic>
      <p:pic>
        <p:nvPicPr>
          <p:cNvPr id="9" name="Picture 8" descr="Woman examining color swatches at desk">
            <a:extLst>
              <a:ext uri="{FF2B5EF4-FFF2-40B4-BE49-F238E27FC236}">
                <a16:creationId xmlns:a16="http://schemas.microsoft.com/office/drawing/2014/main" id="{31A1BB66-DB3C-5E7E-A52A-7D44C93156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r="8387"/>
          <a:stretch/>
        </p:blipFill>
        <p:spPr>
          <a:xfrm>
            <a:off x="6401453" y="1845238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65663-53A5-E72A-D362-565FCCF039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25" r="26266" b="4"/>
          <a:stretch/>
        </p:blipFill>
        <p:spPr>
          <a:xfrm>
            <a:off x="9490668" y="2425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98158" y="2804429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A996627-3E00-4A50-8640-F4F7D38C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85468" y="3311355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619555D-3337-4F1A-9AFF-1DA3B921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067622" y="5349205"/>
            <a:ext cx="1835725" cy="1850365"/>
          </a:xfrm>
          <a:custGeom>
            <a:avLst/>
            <a:gdLst>
              <a:gd name="connsiteX0" fmla="*/ 1801138 w 1835725"/>
              <a:gd name="connsiteY0" fmla="*/ 1622662 h 1850365"/>
              <a:gd name="connsiteX1" fmla="*/ 1835717 w 1835725"/>
              <a:gd name="connsiteY1" fmla="*/ 1680254 h 1850365"/>
              <a:gd name="connsiteX2" fmla="*/ 1815722 w 1835725"/>
              <a:gd name="connsiteY2" fmla="*/ 1850365 h 1850365"/>
              <a:gd name="connsiteX3" fmla="*/ 1693039 w 1835725"/>
              <a:gd name="connsiteY3" fmla="*/ 1808259 h 1850365"/>
              <a:gd name="connsiteX4" fmla="*/ 1708939 w 1835725"/>
              <a:gd name="connsiteY4" fmla="*/ 1673301 h 1850365"/>
              <a:gd name="connsiteX5" fmla="*/ 1778129 w 1835725"/>
              <a:gd name="connsiteY5" fmla="*/ 1615979 h 1850365"/>
              <a:gd name="connsiteX6" fmla="*/ 1801138 w 1835725"/>
              <a:gd name="connsiteY6" fmla="*/ 1622662 h 1850365"/>
              <a:gd name="connsiteX7" fmla="*/ 1585229 w 1835725"/>
              <a:gd name="connsiteY7" fmla="*/ 764759 h 1850365"/>
              <a:gd name="connsiteX8" fmla="*/ 1623024 w 1835725"/>
              <a:gd name="connsiteY8" fmla="*/ 792810 h 1850365"/>
              <a:gd name="connsiteX9" fmla="*/ 1777614 w 1835725"/>
              <a:gd name="connsiteY9" fmla="*/ 1157141 h 1850365"/>
              <a:gd name="connsiteX10" fmla="*/ 1733799 w 1835725"/>
              <a:gd name="connsiteY10" fmla="*/ 1235532 h 1850365"/>
              <a:gd name="connsiteX11" fmla="*/ 1716464 w 1835725"/>
              <a:gd name="connsiteY11" fmla="*/ 1237722 h 1850365"/>
              <a:gd name="connsiteX12" fmla="*/ 1716464 w 1835725"/>
              <a:gd name="connsiteY12" fmla="*/ 1237913 h 1850365"/>
              <a:gd name="connsiteX13" fmla="*/ 1655409 w 1835725"/>
              <a:gd name="connsiteY13" fmla="*/ 1191717 h 1850365"/>
              <a:gd name="connsiteX14" fmla="*/ 1513200 w 1835725"/>
              <a:gd name="connsiteY14" fmla="*/ 856627 h 1850365"/>
              <a:gd name="connsiteX15" fmla="*/ 1538499 w 1835725"/>
              <a:gd name="connsiteY15" fmla="*/ 770415 h 1850365"/>
              <a:gd name="connsiteX16" fmla="*/ 1585229 w 1835725"/>
              <a:gd name="connsiteY16" fmla="*/ 764759 h 1850365"/>
              <a:gd name="connsiteX17" fmla="*/ 477919 w 1835725"/>
              <a:gd name="connsiteY17" fmla="*/ 21437 h 1850365"/>
              <a:gd name="connsiteX18" fmla="*/ 509236 w 1835725"/>
              <a:gd name="connsiteY18" fmla="*/ 84182 h 1850365"/>
              <a:gd name="connsiteX19" fmla="*/ 445829 w 1835725"/>
              <a:gd name="connsiteY19" fmla="*/ 139871 h 1850365"/>
              <a:gd name="connsiteX20" fmla="*/ 437447 w 1835725"/>
              <a:gd name="connsiteY20" fmla="*/ 139395 h 1850365"/>
              <a:gd name="connsiteX21" fmla="*/ 73211 w 1835725"/>
              <a:gd name="connsiteY21" fmla="*/ 137204 h 1850365"/>
              <a:gd name="connsiteX22" fmla="*/ 749 w 1835725"/>
              <a:gd name="connsiteY22" fmla="*/ 84082 h 1850365"/>
              <a:gd name="connsiteX23" fmla="*/ 53871 w 1835725"/>
              <a:gd name="connsiteY23" fmla="*/ 11621 h 1850365"/>
              <a:gd name="connsiteX24" fmla="*/ 58352 w 1835725"/>
              <a:gd name="connsiteY24" fmla="*/ 11093 h 1850365"/>
              <a:gd name="connsiteX25" fmla="*/ 454020 w 1835725"/>
              <a:gd name="connsiteY25" fmla="*/ 13474 h 1850365"/>
              <a:gd name="connsiteX26" fmla="*/ 477919 w 1835725"/>
              <a:gd name="connsiteY26" fmla="*/ 21437 h 1850365"/>
              <a:gd name="connsiteX27" fmla="*/ 957797 w 1835725"/>
              <a:gd name="connsiteY27" fmla="*/ 167970 h 1850365"/>
              <a:gd name="connsiteX28" fmla="*/ 1286982 w 1835725"/>
              <a:gd name="connsiteY28" fmla="*/ 387616 h 1850365"/>
              <a:gd name="connsiteX29" fmla="*/ 1293725 w 1835725"/>
              <a:gd name="connsiteY29" fmla="*/ 477075 h 1850365"/>
              <a:gd name="connsiteX30" fmla="*/ 1245453 w 1835725"/>
              <a:gd name="connsiteY30" fmla="*/ 499154 h 1850365"/>
              <a:gd name="connsiteX31" fmla="*/ 1245167 w 1835725"/>
              <a:gd name="connsiteY31" fmla="*/ 499154 h 1850365"/>
              <a:gd name="connsiteX32" fmla="*/ 1203638 w 1835725"/>
              <a:gd name="connsiteY32" fmla="*/ 484104 h 1850365"/>
              <a:gd name="connsiteX33" fmla="*/ 900647 w 1835725"/>
              <a:gd name="connsiteY33" fmla="*/ 281508 h 1850365"/>
              <a:gd name="connsiteX34" fmla="*/ 872454 w 1835725"/>
              <a:gd name="connsiteY34" fmla="*/ 196164 h 1850365"/>
              <a:gd name="connsiteX35" fmla="*/ 957797 w 1835725"/>
              <a:gd name="connsiteY35" fmla="*/ 167970 h 185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5725" h="1850365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F5E7AE0-415D-4236-B5E6-F2FC68DB9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1302" y="6106160"/>
            <a:ext cx="1804272" cy="746882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" name="Picture 2" descr="M:\ERICA\26. Logos\ERICA logo design\ERICA logo 17.12.18.jpg">
            <a:extLst>
              <a:ext uri="{FF2B5EF4-FFF2-40B4-BE49-F238E27FC236}">
                <a16:creationId xmlns:a16="http://schemas.microsoft.com/office/drawing/2014/main" id="{F5F28CDE-0FA9-DFD9-D0EA-81D29AFE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5" y="252684"/>
            <a:ext cx="1493047" cy="11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ule 2 | Part 1: Human Behaviour Change Learning Module | Understanding  Behaviour - Communities for Animals | The Brooke">
            <a:extLst>
              <a:ext uri="{FF2B5EF4-FFF2-40B4-BE49-F238E27FC236}">
                <a16:creationId xmlns:a16="http://schemas.microsoft.com/office/drawing/2014/main" id="{AFA97AEC-81B0-FCF1-8788-ABFF15B6F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r="10071" b="1"/>
          <a:stretch/>
        </p:blipFill>
        <p:spPr bwMode="auto">
          <a:xfrm>
            <a:off x="950585" y="2344221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ter the plan to recover access to primary care, what's next?">
            <a:extLst>
              <a:ext uri="{FF2B5EF4-FFF2-40B4-BE49-F238E27FC236}">
                <a16:creationId xmlns:a16="http://schemas.microsoft.com/office/drawing/2014/main" id="{940C1722-5023-E9F9-C1CF-58D46E5CC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8" b="2"/>
          <a:stretch/>
        </p:blipFill>
        <p:spPr bwMode="auto">
          <a:xfrm>
            <a:off x="4564947" y="3753979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ftware Installations Services Stourbridge | PC Repair Squad">
            <a:extLst>
              <a:ext uri="{FF2B5EF4-FFF2-40B4-BE49-F238E27FC236}">
                <a16:creationId xmlns:a16="http://schemas.microsoft.com/office/drawing/2014/main" id="{57D451B3-9505-9572-3107-71F5F6400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r="18829" b="3"/>
          <a:stretch/>
        </p:blipFill>
        <p:spPr bwMode="auto">
          <a:xfrm>
            <a:off x="4564947" y="69382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M:\ERICA\26. Logos\ERICA logo design\ERICA logo 17.12.18.jpg">
            <a:extLst>
              <a:ext uri="{FF2B5EF4-FFF2-40B4-BE49-F238E27FC236}">
                <a16:creationId xmlns:a16="http://schemas.microsoft.com/office/drawing/2014/main" id="{4FE06661-186A-C24E-1E17-FA91015B9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5" y="252684"/>
            <a:ext cx="1493047" cy="11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2E188C-BD01-B605-3C6C-8BC286B18B0D}"/>
              </a:ext>
            </a:extLst>
          </p:cNvPr>
          <p:cNvCxnSpPr>
            <a:cxnSpLocks/>
          </p:cNvCxnSpPr>
          <p:nvPr/>
        </p:nvCxnSpPr>
        <p:spPr>
          <a:xfrm flipV="1">
            <a:off x="3360783" y="2216726"/>
            <a:ext cx="1044962" cy="4593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DA3980-D004-C79C-D519-6B92F1E18549}"/>
              </a:ext>
            </a:extLst>
          </p:cNvPr>
          <p:cNvCxnSpPr>
            <a:cxnSpLocks/>
          </p:cNvCxnSpPr>
          <p:nvPr/>
        </p:nvCxnSpPr>
        <p:spPr>
          <a:xfrm>
            <a:off x="3360783" y="4271819"/>
            <a:ext cx="1030682" cy="392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0BEB43-2042-FF47-E74E-237AA506EB26}"/>
              </a:ext>
            </a:extLst>
          </p:cNvPr>
          <p:cNvCxnSpPr>
            <a:cxnSpLocks/>
          </p:cNvCxnSpPr>
          <p:nvPr/>
        </p:nvCxnSpPr>
        <p:spPr>
          <a:xfrm flipV="1">
            <a:off x="7232517" y="4959078"/>
            <a:ext cx="1188813" cy="10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Dr Alex Burns - PenARC">
            <a:extLst>
              <a:ext uri="{FF2B5EF4-FFF2-40B4-BE49-F238E27FC236}">
                <a16:creationId xmlns:a16="http://schemas.microsoft.com/office/drawing/2014/main" id="{C6B273A9-C1E2-48AA-2901-B20B8CBF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222" y="2994870"/>
            <a:ext cx="1459210" cy="10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at Risk Assessment And Management | IDFC FIRST Bank">
            <a:extLst>
              <a:ext uri="{FF2B5EF4-FFF2-40B4-BE49-F238E27FC236}">
                <a16:creationId xmlns:a16="http://schemas.microsoft.com/office/drawing/2014/main" id="{06A7B00E-E0A3-F910-3BEE-25B06DC64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" r="2" b="23269"/>
          <a:stretch/>
        </p:blipFill>
        <p:spPr bwMode="auto">
          <a:xfrm>
            <a:off x="8739551" y="3753979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32058-5E76-AD9A-2D55-19021A4F623C}"/>
              </a:ext>
            </a:extLst>
          </p:cNvPr>
          <p:cNvSpPr txBox="1"/>
          <p:nvPr/>
        </p:nvSpPr>
        <p:spPr>
          <a:xfrm>
            <a:off x="4866391" y="444844"/>
            <a:ext cx="226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Software Installation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DBBE1-93C1-A9BC-D694-5E93D75B8964}"/>
              </a:ext>
            </a:extLst>
          </p:cNvPr>
          <p:cNvSpPr txBox="1"/>
          <p:nvPr/>
        </p:nvSpPr>
        <p:spPr>
          <a:xfrm>
            <a:off x="5103748" y="3364654"/>
            <a:ext cx="15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Software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9C80D-5811-96B8-BC26-F65F1F18CC93}"/>
              </a:ext>
            </a:extLst>
          </p:cNvPr>
          <p:cNvSpPr txBox="1"/>
          <p:nvPr/>
        </p:nvSpPr>
        <p:spPr>
          <a:xfrm>
            <a:off x="8800052" y="6164177"/>
            <a:ext cx="249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Clinical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482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b5858c-984b-444d-a5c3-04bf7738825d" xsi:nil="true"/>
    <lcf76f155ced4ddcb4097134ff3c332f xmlns="4fbf90f9-10fa-459a-a642-e5485c6d37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F5F31B4C16A4C9BF70858D0AD37E5" ma:contentTypeVersion="17" ma:contentTypeDescription="Create a new document." ma:contentTypeScope="" ma:versionID="71875a65ed7472648bbed41cb06195fb">
  <xsd:schema xmlns:xsd="http://www.w3.org/2001/XMLSchema" xmlns:xs="http://www.w3.org/2001/XMLSchema" xmlns:p="http://schemas.microsoft.com/office/2006/metadata/properties" xmlns:ns2="4fbf90f9-10fa-459a-a642-e5485c6d37a8" xmlns:ns3="8eb5858c-984b-444d-a5c3-04bf7738825d" targetNamespace="http://schemas.microsoft.com/office/2006/metadata/properties" ma:root="true" ma:fieldsID="4dfe80118927c32e0aac64125e3fd08f" ns2:_="" ns3:_="">
    <xsd:import namespace="4fbf90f9-10fa-459a-a642-e5485c6d37a8"/>
    <xsd:import namespace="8eb5858c-984b-444d-a5c3-04bf773882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f90f9-10fa-459a-a642-e5485c6d3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5858c-984b-444d-a5c3-04bf7738825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892193e-d5bd-4ffd-8395-2ec6cdaa56a3}" ma:internalName="TaxCatchAll" ma:showField="CatchAllData" ma:web="8eb5858c-984b-444d-a5c3-04bf773882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1FED6E-409F-4172-B227-8D195D75BEE4}">
  <ds:schemaRefs>
    <ds:schemaRef ds:uri="http://schemas.microsoft.com/office/2006/metadata/properties"/>
    <ds:schemaRef ds:uri="http://schemas.microsoft.com/office/infopath/2007/PartnerControls"/>
    <ds:schemaRef ds:uri="8eb5858c-984b-444d-a5c3-04bf7738825d"/>
    <ds:schemaRef ds:uri="4fbf90f9-10fa-459a-a642-e5485c6d37a8"/>
  </ds:schemaRefs>
</ds:datastoreItem>
</file>

<file path=customXml/itemProps2.xml><?xml version="1.0" encoding="utf-8"?>
<ds:datastoreItem xmlns:ds="http://schemas.openxmlformats.org/officeDocument/2006/customXml" ds:itemID="{DB2166F0-8873-4DEE-90A0-8D64A277B7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f90f9-10fa-459a-a642-e5485c6d37a8"/>
    <ds:schemaRef ds:uri="8eb5858c-984b-444d-a5c3-04bf773882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990A59-8DBE-44A7-98C1-E3CA9476D5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340</Words>
  <Application>Microsoft Office PowerPoint</Application>
  <PresentationFormat>Widescreen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Outfit</vt:lpstr>
      <vt:lpstr>Office Theme</vt:lpstr>
      <vt:lpstr>Adding colour to the ERICA trial through process 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colour to the ERICA trial through process evaluation</dc:title>
  <dc:creator>Raff Calitri</dc:creator>
  <cp:lastModifiedBy>Raff Calitri</cp:lastModifiedBy>
  <cp:revision>1</cp:revision>
  <dcterms:created xsi:type="dcterms:W3CDTF">2023-11-27T09:50:34Z</dcterms:created>
  <dcterms:modified xsi:type="dcterms:W3CDTF">2023-11-27T11:54:37Z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0x0101003A1F5F31B4C16A4C9BF70858D0AD37E5</vt:lpwstr>
  </property>
  <property fmtid="{D5CDD505-2E9C-101B-9397-08002B2CF9AE}" pid="3" name="MediaServiceImageTags">
    <vt:lpwstr/>
  </property>
</Properties>
</file>