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317" r:id="rId4"/>
    <p:sldId id="3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4873" autoAdjust="0"/>
  </p:normalViewPr>
  <p:slideViewPr>
    <p:cSldViewPr snapToGrid="0" snapToObjects="1" showGuides="1">
      <p:cViewPr varScale="1">
        <p:scale>
          <a:sx n="50" d="100"/>
          <a:sy n="50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1CA1F-E8DD-854B-9D54-0572C898B27C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F4DF4-FB14-BD4D-AD70-BA6D2DA3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session I’ll give you an introduction to health psychology over the next 45</a:t>
            </a:r>
            <a:r>
              <a:rPr lang="en-GB" baseline="0" dirty="0" smtClean="0"/>
              <a:t> minutes or so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F4DF4-FB14-BD4D-AD70-BA6D2DA3CE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1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F4DF4-FB14-BD4D-AD70-BA6D2DA3CE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71492" y="2048718"/>
            <a:ext cx="8188306" cy="14236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Heading one first line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Heading one second line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1130" y="3496013"/>
            <a:ext cx="8509944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Heading two if applicable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71130" y="5521123"/>
            <a:ext cx="9288420" cy="45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Author or small line of text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671129" y="6000434"/>
            <a:ext cx="9968041" cy="414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Author or small line of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1087549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10875491" cy="38112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1087549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10875491" cy="38112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9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9557" y="5869459"/>
            <a:ext cx="1891056" cy="98854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759677" y="5869459"/>
            <a:ext cx="1891056" cy="98854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49797" y="5869458"/>
            <a:ext cx="1891056" cy="98854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39917" y="5869459"/>
            <a:ext cx="1891056" cy="98854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10690139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5216096" cy="3776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089649" y="1825625"/>
            <a:ext cx="5229140" cy="3776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2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1086313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10863134" cy="38112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C6A7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0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71492" y="2546430"/>
            <a:ext cx="8175946" cy="18155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Enter website, telephone and email address here</a:t>
            </a:r>
          </a:p>
        </p:txBody>
      </p:sp>
    </p:spTree>
    <p:extLst>
      <p:ext uri="{BB962C8B-B14F-4D97-AF65-F5344CB8AC3E}">
        <p14:creationId xmlns:p14="http://schemas.microsoft.com/office/powerpoint/2010/main" val="118560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492" y="2048718"/>
            <a:ext cx="8188306" cy="304398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Digital enhancement of home-based cardiac rehabilitation for people living with heart failure – D:REACH-HF</a:t>
            </a:r>
            <a:endParaRPr lang="en-US" b="1" i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Dr Samantha van Beurden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s.b.vanbeurden@exeter.ac.uk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74" y="1754298"/>
            <a:ext cx="10875491" cy="381124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b="1934"/>
          <a:stretch/>
        </p:blipFill>
        <p:spPr>
          <a:xfrm>
            <a:off x="4238125" y="3205093"/>
            <a:ext cx="2721217" cy="1513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1" y="2045900"/>
            <a:ext cx="3842723" cy="1201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5" y="3687642"/>
            <a:ext cx="3615668" cy="978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00" y="4661336"/>
            <a:ext cx="4491090" cy="1134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25" y="3491863"/>
            <a:ext cx="3250593" cy="925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53" y="2184246"/>
            <a:ext cx="3277969" cy="8330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5" y="5014575"/>
            <a:ext cx="2769969" cy="685736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5" y="228013"/>
            <a:ext cx="2253998" cy="989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06" y="565855"/>
            <a:ext cx="1877350" cy="462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10" y="206334"/>
            <a:ext cx="3665424" cy="1460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955" y="1794214"/>
            <a:ext cx="11176863" cy="87084"/>
          </a:xfrm>
          <a:prstGeom prst="rect">
            <a:avLst/>
          </a:prstGeom>
          <a:solidFill>
            <a:srgbClr val="A2B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Optimising persuasiveness and engagement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857093" y="1526585"/>
            <a:ext cx="1" cy="3572724"/>
          </a:xfrm>
          <a:prstGeom prst="line">
            <a:avLst/>
          </a:prstGeom>
          <a:ln>
            <a:solidFill>
              <a:srgbClr val="CC3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65602" y="2320338"/>
            <a:ext cx="263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231D4A"/>
                </a:solidFill>
              </a:rPr>
              <a:t>PPI</a:t>
            </a:r>
            <a:endParaRPr lang="en-GB" sz="2000" b="1" dirty="0">
              <a:solidFill>
                <a:srgbClr val="231D4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96670" y="4685632"/>
            <a:ext cx="1889684" cy="1201479"/>
            <a:chOff x="9694387" y="2348980"/>
            <a:chExt cx="1889684" cy="1201479"/>
          </a:xfrm>
        </p:grpSpPr>
        <p:sp>
          <p:nvSpPr>
            <p:cNvPr id="7" name="TextBox 6"/>
            <p:cNvSpPr txBox="1"/>
            <p:nvPr/>
          </p:nvSpPr>
          <p:spPr>
            <a:xfrm>
              <a:off x="9694387" y="2579996"/>
              <a:ext cx="11140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231D4A"/>
                  </a:solidFill>
                </a:rPr>
                <a:t>Grant</a:t>
              </a:r>
              <a:endParaRPr lang="en-GB" sz="2000" dirty="0">
                <a:solidFill>
                  <a:srgbClr val="231D4A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1" t="28583" r="32034" b="38681"/>
            <a:stretch/>
          </p:blipFill>
          <p:spPr>
            <a:xfrm>
              <a:off x="10627140" y="2348980"/>
              <a:ext cx="956931" cy="120147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119342" y="2814397"/>
            <a:ext cx="3273964" cy="1644727"/>
            <a:chOff x="6245891" y="2730447"/>
            <a:chExt cx="3273964" cy="1644727"/>
          </a:xfrm>
        </p:grpSpPr>
        <p:sp>
          <p:nvSpPr>
            <p:cNvPr id="13" name="TextBox 12"/>
            <p:cNvSpPr txBox="1"/>
            <p:nvPr/>
          </p:nvSpPr>
          <p:spPr>
            <a:xfrm>
              <a:off x="7135437" y="2730447"/>
              <a:ext cx="1613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231D4A"/>
                  </a:solidFill>
                </a:rPr>
                <a:t>Intervention</a:t>
              </a:r>
              <a:endParaRPr lang="en-GB" sz="2000" dirty="0">
                <a:solidFill>
                  <a:srgbClr val="231D4A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891" y="3148705"/>
              <a:ext cx="1485751" cy="1075138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7868957" y="3114285"/>
              <a:ext cx="1650898" cy="1260889"/>
              <a:chOff x="7868957" y="3114285"/>
              <a:chExt cx="1650898" cy="126088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8957" y="3216530"/>
                <a:ext cx="1077833" cy="107783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1508" y="3114285"/>
                <a:ext cx="583047" cy="583047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0113" y="3605432"/>
                <a:ext cx="769742" cy="769742"/>
              </a:xfrm>
              <a:prstGeom prst="rect">
                <a:avLst/>
              </a:prstGeom>
            </p:spPr>
          </p:pic>
        </p:grpSp>
      </p:grpSp>
      <p:sp>
        <p:nvSpPr>
          <p:cNvPr id="19" name="Left-Right Arrow 18"/>
          <p:cNvSpPr/>
          <p:nvPr/>
        </p:nvSpPr>
        <p:spPr>
          <a:xfrm>
            <a:off x="5469268" y="2731864"/>
            <a:ext cx="750892" cy="202413"/>
          </a:xfrm>
          <a:prstGeom prst="leftRightArrow">
            <a:avLst/>
          </a:prstGeom>
          <a:solidFill>
            <a:srgbClr val="CC3364"/>
          </a:solidFill>
          <a:ln>
            <a:solidFill>
              <a:srgbClr val="CC3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654243" y="1606138"/>
            <a:ext cx="5182489" cy="1796065"/>
            <a:chOff x="893150" y="2339277"/>
            <a:chExt cx="5182489" cy="179606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598" y="2932860"/>
              <a:ext cx="1169651" cy="116965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525408" y="2339277"/>
              <a:ext cx="2630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231D4A"/>
                  </a:solidFill>
                </a:rPr>
                <a:t>Research </a:t>
              </a:r>
              <a:endParaRPr lang="en-GB" sz="2000" b="1" dirty="0">
                <a:solidFill>
                  <a:srgbClr val="231D4A"/>
                </a:solidFill>
              </a:endParaRPr>
            </a:p>
          </p:txBody>
        </p:sp>
        <p:sp>
          <p:nvSpPr>
            <p:cNvPr id="23" name="Cloud Callout 22"/>
            <p:cNvSpPr/>
            <p:nvPr/>
          </p:nvSpPr>
          <p:spPr>
            <a:xfrm>
              <a:off x="3428518" y="2364565"/>
              <a:ext cx="1029187" cy="618850"/>
            </a:xfrm>
            <a:prstGeom prst="cloudCallout">
              <a:avLst>
                <a:gd name="adj1" fmla="val -51826"/>
                <a:gd name="adj2" fmla="val 60782"/>
              </a:avLst>
            </a:prstGeom>
            <a:solidFill>
              <a:srgbClr val="CC3364"/>
            </a:solidFill>
            <a:ln>
              <a:solidFill>
                <a:srgbClr val="CC3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6823" y="2452021"/>
              <a:ext cx="2630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???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93150" y="2454627"/>
              <a:ext cx="876692" cy="432014"/>
              <a:chOff x="275598" y="2579714"/>
              <a:chExt cx="876692" cy="432014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92721" y="2579714"/>
                <a:ext cx="440710" cy="432014"/>
              </a:xfrm>
              <a:prstGeom prst="ellipse">
                <a:avLst/>
              </a:prstGeom>
              <a:solidFill>
                <a:srgbClr val="2929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75598" y="2595666"/>
                <a:ext cx="876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chemeClr val="bg1"/>
                    </a:solidFill>
                  </a:rPr>
                  <a:t>1</a:t>
                </a:r>
                <a:endParaRPr lang="en-GB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445610" y="3119679"/>
              <a:ext cx="26300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231D4A"/>
                  </a:solidFill>
                </a:rPr>
                <a:t>Patients</a:t>
              </a:r>
            </a:p>
            <a:p>
              <a:r>
                <a:rPr lang="en-GB" sz="2000" dirty="0" smtClean="0">
                  <a:solidFill>
                    <a:srgbClr val="231D4A"/>
                  </a:solidFill>
                </a:rPr>
                <a:t>Caregivers</a:t>
              </a:r>
            </a:p>
            <a:p>
              <a:r>
                <a:rPr lang="en-GB" sz="2000" dirty="0" smtClean="0">
                  <a:solidFill>
                    <a:srgbClr val="231D4A"/>
                  </a:solidFill>
                </a:rPr>
                <a:t>Health professionals</a:t>
              </a:r>
              <a:endParaRPr lang="en-GB" sz="2000" dirty="0">
                <a:solidFill>
                  <a:srgbClr val="231D4A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25689" y="3507631"/>
            <a:ext cx="5139217" cy="1467232"/>
            <a:chOff x="213218" y="4240770"/>
            <a:chExt cx="5139217" cy="1467232"/>
          </a:xfrm>
        </p:grpSpPr>
        <p:grpSp>
          <p:nvGrpSpPr>
            <p:cNvPr id="30" name="Group 29"/>
            <p:cNvGrpSpPr/>
            <p:nvPr/>
          </p:nvGrpSpPr>
          <p:grpSpPr>
            <a:xfrm>
              <a:off x="213218" y="4240770"/>
              <a:ext cx="876692" cy="432014"/>
              <a:chOff x="275598" y="2579714"/>
              <a:chExt cx="876692" cy="43201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492721" y="2579714"/>
                <a:ext cx="440710" cy="432014"/>
              </a:xfrm>
              <a:prstGeom prst="ellipse">
                <a:avLst/>
              </a:prstGeom>
              <a:solidFill>
                <a:srgbClr val="2929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5598" y="2595666"/>
                <a:ext cx="876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chemeClr val="bg1"/>
                    </a:solidFill>
                  </a:rPr>
                  <a:t>2</a:t>
                </a:r>
                <a:endParaRPr lang="en-GB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60802" y="4495788"/>
              <a:ext cx="1343634" cy="1212214"/>
              <a:chOff x="960802" y="4495788"/>
              <a:chExt cx="1343634" cy="121221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004" y="4495788"/>
                <a:ext cx="1022931" cy="1022931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627" y="5133357"/>
                <a:ext cx="574647" cy="57464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802" y="4983394"/>
                <a:ext cx="325344" cy="32534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0188" y="4804355"/>
                <a:ext cx="334248" cy="334248"/>
              </a:xfrm>
              <a:prstGeom prst="rect">
                <a:avLst/>
              </a:prstGeom>
            </p:spPr>
          </p:pic>
        </p:grpSp>
        <p:sp>
          <p:nvSpPr>
            <p:cNvPr id="32" name="Notched Right Arrow 31"/>
            <p:cNvSpPr/>
            <p:nvPr/>
          </p:nvSpPr>
          <p:spPr>
            <a:xfrm>
              <a:off x="2562447" y="5133357"/>
              <a:ext cx="1463051" cy="117813"/>
            </a:xfrm>
            <a:prstGeom prst="notchedRightArrow">
              <a:avLst/>
            </a:prstGeom>
            <a:solidFill>
              <a:srgbClr val="CC3364"/>
            </a:solidFill>
            <a:ln>
              <a:solidFill>
                <a:srgbClr val="CC3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13321" y="4738493"/>
              <a:ext cx="1252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231D4A"/>
                  </a:solidFill>
                </a:rPr>
                <a:t>12-weeks</a:t>
              </a:r>
              <a:endParaRPr lang="en-GB" sz="2000" dirty="0">
                <a:solidFill>
                  <a:srgbClr val="231D4A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66" y="4671845"/>
              <a:ext cx="713069" cy="713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9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700" y="0"/>
            <a:ext cx="426514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Interviews identified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054100"/>
            <a:ext cx="4595340" cy="4698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 dirty="0" smtClean="0"/>
              <a:t>Areas for change to optimise engagement further.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 dirty="0" smtClean="0"/>
              <a:t>Improvements in physical and mental health, HF self-management and perceived independence.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 dirty="0" smtClean="0"/>
              <a:t>Caregivers can facilitate engagement.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 dirty="0" smtClean="0"/>
              <a:t>That active patient engagement from patient is crucial to be able to deliver intervention.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800" dirty="0" smtClean="0"/>
              <a:t>Enabled efficient personal-tailoring of consultations. 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79" y="533400"/>
            <a:ext cx="5951693" cy="46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104</Words>
  <Application>Microsoft Office PowerPoint</Application>
  <PresentationFormat>Widescreen</PresentationFormat>
  <Paragraphs>24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Optimising persuasiveness and engagement </vt:lpstr>
      <vt:lpstr>Interviews identified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Denman, Helen</dc:creator>
  <cp:lastModifiedBy>Van Beurden, Samantha</cp:lastModifiedBy>
  <cp:revision>83</cp:revision>
  <dcterms:created xsi:type="dcterms:W3CDTF">2017-01-05T15:18:53Z</dcterms:created>
  <dcterms:modified xsi:type="dcterms:W3CDTF">2023-11-28T14:33:36Z</dcterms:modified>
</cp:coreProperties>
</file>